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258" r:id="rId12"/>
    <p:sldId id="355" r:id="rId13"/>
    <p:sldId id="322" r:id="rId14"/>
    <p:sldId id="325" r:id="rId15"/>
    <p:sldId id="326" r:id="rId16"/>
    <p:sldId id="323" r:id="rId17"/>
    <p:sldId id="324" r:id="rId18"/>
    <p:sldId id="356" r:id="rId19"/>
    <p:sldId id="263" r:id="rId20"/>
    <p:sldId id="368" r:id="rId21"/>
    <p:sldId id="264" r:id="rId22"/>
    <p:sldId id="265" r:id="rId23"/>
    <p:sldId id="266" r:id="rId24"/>
    <p:sldId id="267" r:id="rId25"/>
    <p:sldId id="268" r:id="rId26"/>
    <p:sldId id="357" r:id="rId27"/>
    <p:sldId id="291" r:id="rId28"/>
    <p:sldId id="369" r:id="rId29"/>
    <p:sldId id="276" r:id="rId30"/>
    <p:sldId id="277" r:id="rId31"/>
    <p:sldId id="278" r:id="rId32"/>
    <p:sldId id="279" r:id="rId33"/>
    <p:sldId id="280" r:id="rId34"/>
    <p:sldId id="358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inda Ten Geuzendam" initials="BTG" lastIdx="1" clrIdx="0">
    <p:extLst>
      <p:ext uri="{19B8F6BF-5375-455C-9EA6-DF929625EA0E}">
        <p15:presenceInfo xmlns:p15="http://schemas.microsoft.com/office/powerpoint/2012/main" userId="S-1-5-21-1229272821-746137067-1060284298-3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95FDF-EED1-490D-B3F8-F1DE4ED1AE2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DCA4B-1858-4165-B223-76224206B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6AD5-E1DF-4607-A5E9-A73DB371FD3E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BA1D4-EEAF-4412-85A3-C96830D56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4126653" cy="365125"/>
          </a:xfrm>
        </p:spPr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1799" y="6458726"/>
            <a:ext cx="4241789" cy="365125"/>
          </a:xfrm>
        </p:spPr>
        <p:txBody>
          <a:bodyPr/>
          <a:lstStyle/>
          <a:p>
            <a:r>
              <a:rPr lang="en-US" dirty="0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3740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7794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rgbClr val="FFFFFF"/>
                </a:solidFill>
              </a:defRPr>
            </a:lvl1pPr>
          </a:lstStyle>
          <a:p>
            <a:r>
              <a:rPr lang="nl-BE" dirty="0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Volume interventions complexes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période 2006-2014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22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de poumons: </a:t>
            </a:r>
            <a:r>
              <a:rPr lang="fr-BE" sz="3600" dirty="0" smtClean="0"/>
              <a:t>conclusion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74606"/>
            <a:ext cx="10042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Nombre d’interventions</a:t>
            </a:r>
            <a:br>
              <a:rPr lang="fr-BE" dirty="0" smtClean="0"/>
            </a:br>
            <a:r>
              <a:rPr lang="fr-BE" dirty="0" smtClean="0"/>
              <a:t>par an:</a:t>
            </a:r>
          </a:p>
          <a:p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Nombre de hôpitaux qui comptent au moins 1 intervention par an</a:t>
            </a:r>
            <a:r>
              <a:rPr lang="nl-BE" dirty="0" smtClean="0"/>
              <a:t>:</a:t>
            </a:r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2006: 92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2010: 94</a:t>
            </a:r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2014: </a:t>
            </a:r>
            <a:r>
              <a:rPr lang="nl-BE" dirty="0" smtClean="0"/>
              <a:t>93 </a:t>
            </a:r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26575"/>
              </p:ext>
            </p:extLst>
          </p:nvPr>
        </p:nvGraphicFramePr>
        <p:xfrm>
          <a:off x="3298093" y="5196775"/>
          <a:ext cx="8127999" cy="974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N</a:t>
                      </a:r>
                      <a:r>
                        <a:rPr lang="nl-BE" sz="1100" baseline="0" dirty="0" smtClean="0"/>
                        <a:t> </a:t>
                      </a:r>
                      <a:r>
                        <a:rPr lang="nl-BE" sz="1100" baseline="0" dirty="0" err="1" smtClean="0"/>
                        <a:t>Hôp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noProof="0" dirty="0" smtClean="0">
                          <a:effectLst/>
                          <a:latin typeface="+mn-lt"/>
                        </a:rPr>
                        <a:t>Flandre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Wallonie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Bruxelles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Belgique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smtClean="0">
                          <a:effectLst/>
                        </a:rPr>
                        <a:t>93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14527" y="4128293"/>
          <a:ext cx="7419177" cy="53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9752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r>
                        <a:rPr lang="fr-BE" sz="1200" noProof="0" dirty="0" smtClean="0"/>
                        <a:t>Nombre</a:t>
                      </a:r>
                      <a:r>
                        <a:rPr lang="nl-BE" sz="1200" dirty="0" smtClean="0"/>
                        <a:t> 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2787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1173193" y="1906067"/>
          <a:ext cx="10039290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804"/>
                <a:gridCol w="1722589"/>
                <a:gridCol w="1854250"/>
                <a:gridCol w="1700647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Atteignent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nombre minimum de 10 interventions en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Atteignent pas 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nombre minimum de 10 interventions </a:t>
                      </a:r>
                      <a:r>
                        <a:rPr lang="en-US" sz="1400" b="1" baseline="0" dirty="0" smtClean="0"/>
                        <a:t>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Hôpitaux qui ne comptent pas d’interventions chaque année dans la</a:t>
                      </a:r>
                      <a:r>
                        <a:rPr lang="fr-BE" sz="1400" dirty="0" smtClean="0"/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période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2006-2014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de l’</a:t>
            </a:r>
            <a:r>
              <a:rPr lang="fr-BE" sz="3600" dirty="0" err="1"/>
              <a:t>oesophage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965" y="2079909"/>
            <a:ext cx="3781425" cy="3686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87" y="2079909"/>
            <a:ext cx="3333750" cy="3686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59933" y="5548184"/>
            <a:ext cx="1958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http://www.healthline.com</a:t>
            </a:r>
            <a:r>
              <a:rPr lang="en-US" sz="1200" dirty="0" smtClean="0"/>
              <a:t>/</a:t>
            </a:r>
          </a:p>
          <a:p>
            <a:r>
              <a:rPr lang="en-US" sz="1200" dirty="0" smtClean="0"/>
              <a:t>human-body-maps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781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de l’</a:t>
            </a:r>
            <a:r>
              <a:rPr lang="fr-BE" sz="3600" dirty="0" err="1"/>
              <a:t>oesophage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50779"/>
              </p:ext>
            </p:extLst>
          </p:nvPr>
        </p:nvGraphicFramePr>
        <p:xfrm>
          <a:off x="1193856" y="1923239"/>
          <a:ext cx="10260000" cy="3238500"/>
        </p:xfrm>
        <a:graphic>
          <a:graphicData uri="http://schemas.openxmlformats.org/drawingml/2006/table">
            <a:tbl>
              <a:tblPr/>
              <a:tblGrid>
                <a:gridCol w="1306276"/>
                <a:gridCol w="844952"/>
                <a:gridCol w="8108772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hôp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ou gastro-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thoracique ou thoraco-abdominale, en un temps avec reconstitution de la continuité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ou gastro-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thoracique ou thoraco-abdominale, en un temps avec reconstitution de la continuité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subtotale jusqu'au niveau de la crosse aortique, avec reconstitution de la continuité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subtotale jusqu'au niveau de la crosse aortique, avec reconstitution de la continuité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ou gastro-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thoracique ou thoraco-abdominale, en un temps avec reconstitution de la continuité et évidement ganglionnaire étendu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ou gastro-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thoracique ou thoraco-abdominale, en un temps avec reconstitution de la continuité et évidement ganglionnaire étendu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subtotale jusqu'au niveau de la crosse aortique, avec reconstitution de la continuité et évidement ganglionnaire étendu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228266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Œesophagectomie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subtotale jusqu'au niveau de la crosse aortique, avec reconstitution de la continuité et évidement ganglionnaire étendu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518048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</a:t>
            </a:r>
            <a:r>
              <a:rPr lang="nl-BE" b="1" dirty="0" smtClean="0"/>
              <a:t>500</a:t>
            </a:r>
            <a:r>
              <a:rPr lang="nl-BE" dirty="0" smtClean="0"/>
              <a:t> </a:t>
            </a:r>
            <a:r>
              <a:rPr lang="fr-BE" dirty="0" smtClean="0"/>
              <a:t>patients à l’échelle nationale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43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90366"/>
              </p:ext>
            </p:extLst>
          </p:nvPr>
        </p:nvGraphicFramePr>
        <p:xfrm>
          <a:off x="1077616" y="314234"/>
          <a:ext cx="8999999" cy="608238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5388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l’</a:t>
                      </a:r>
                      <a:r>
                        <a:rPr lang="fr-F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oesophage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 patients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Flandre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 Lieve Vrouwziekenhuis Aalst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 Antwerpen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-Lucas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Sint-Jan Brugge-Oostende [Brugge]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Oost - Limburg [Genk]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Ziekenhuizen [Wilrijk]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Antwerpen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 [Hasselt]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H.-Hartziekenhuis Roeselare - Menen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Middelares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 Stedelijk Ziekenhuis [Aalst]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 Ziekenhuis [Lier]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Groeninge [Kortrijk]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Klina [Brasschaat]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-Elisabeth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Zottegem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Yperman Ziekenhuis [Ieper]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Sint-Dimpna [Geel]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[Tongeren]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Sint-Blasius [Dendermonde]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-Limburg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Overpelt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Sint-Trudo [Sint-Truiden]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Heusden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57354"/>
              </p:ext>
            </p:extLst>
          </p:nvPr>
        </p:nvGraphicFramePr>
        <p:xfrm>
          <a:off x="1077616" y="313726"/>
          <a:ext cx="9000000" cy="5582779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6778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l’œsophage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Flandre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Palfijn [Gent]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Bonheiden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Nikolaas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[Sint-Niklaas]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Glorieux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Sint-Jozef [Malle]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17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Waregem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Knokke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-Heist]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Torhout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Sint-Augustinus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Veurne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Herentals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Lokeren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Portaels [Vilvoorde]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Hartziekenhuis Mol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Turnhout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89202"/>
              </p:ext>
            </p:extLst>
          </p:nvPr>
        </p:nvGraphicFramePr>
        <p:xfrm>
          <a:off x="1077907" y="274150"/>
          <a:ext cx="8999999" cy="472154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647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l’œsophage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Tournai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Saint-Joseph [Liège]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Vésale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Ste.-Elisabeth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[Namur]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Charleroi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louviere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Peltzer - La Tourelle - Peltzer [Verviers]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Ambroise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Paré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[Mons]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Huy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de Dinant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(IFAC) [Marche-en-Famenne]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3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5840"/>
              </p:ext>
            </p:extLst>
          </p:nvPr>
        </p:nvGraphicFramePr>
        <p:xfrm>
          <a:off x="1080069" y="310998"/>
          <a:ext cx="9000001" cy="5554102"/>
        </p:xfrm>
        <a:graphic>
          <a:graphicData uri="http://schemas.openxmlformats.org/drawingml/2006/table">
            <a:tbl>
              <a:tblPr/>
              <a:tblGrid>
                <a:gridCol w="2530783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9434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l’œsophage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Jolimont - Lobbes [Haine-Saint-Paul]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Ottignies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EpiCURA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(Cliniques du Sud-Luxembourg) [Arlon]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(CH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l'Ardenne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Libramont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Rocourt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Auvelais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Reine Fabiola [Montignies-Sur-Sambre] (cf. Fusies ziekenhuizen - Fusions hôpitaux)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24352"/>
              </p:ext>
            </p:extLst>
          </p:nvPr>
        </p:nvGraphicFramePr>
        <p:xfrm>
          <a:off x="1077616" y="270750"/>
          <a:ext cx="9000000" cy="5019225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584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l’œsophage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Jules Bordet - Jules Bordet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CHIREC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St-Pierre/UMC St-Pieter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 Ziekenhuis Brussel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Kliniek Sint-Jan - Clinique Saint-Jean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FR" sz="3600" dirty="0"/>
              <a:t>Chirurgie utilisée en cas de cancer de </a:t>
            </a:r>
            <a:r>
              <a:rPr lang="fr-FR" sz="3600" dirty="0" smtClean="0"/>
              <a:t>l’œsophage</a:t>
            </a:r>
            <a:r>
              <a:rPr lang="fr-BE" sz="3600" dirty="0" smtClean="0"/>
              <a:t>: conclusion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03796"/>
            <a:ext cx="100426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Nombre d’interventions par an </a:t>
            </a:r>
            <a:r>
              <a:rPr lang="nl-BE" dirty="0" smtClean="0"/>
              <a:t>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Nombre de hôpitaux qui comptent au moins 1 intervention par an </a:t>
            </a:r>
            <a:r>
              <a:rPr lang="nl-BE" dirty="0" smtClean="0"/>
              <a:t>:</a:t>
            </a:r>
          </a:p>
          <a:p>
            <a:endParaRPr lang="nl-BE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08919"/>
              </p:ext>
            </p:extLst>
          </p:nvPr>
        </p:nvGraphicFramePr>
        <p:xfrm>
          <a:off x="2481281" y="4065181"/>
          <a:ext cx="7419177" cy="53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9752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r>
                        <a:rPr lang="fr-BE" sz="1200" noProof="0" dirty="0" smtClean="0"/>
                        <a:t>Nombre</a:t>
                      </a:r>
                      <a:r>
                        <a:rPr lang="nl-BE" sz="1200" dirty="0" smtClean="0"/>
                        <a:t> 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447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438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429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438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458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499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470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500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63988"/>
              </p:ext>
            </p:extLst>
          </p:nvPr>
        </p:nvGraphicFramePr>
        <p:xfrm>
          <a:off x="2054614" y="5187304"/>
          <a:ext cx="8127999" cy="9292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r>
                        <a:rPr lang="nl-BE" sz="800" dirty="0" smtClean="0"/>
                        <a:t>N</a:t>
                      </a:r>
                      <a:r>
                        <a:rPr lang="nl-BE" sz="800" baseline="0" dirty="0" smtClean="0"/>
                        <a:t> </a:t>
                      </a:r>
                      <a:r>
                        <a:rPr lang="nl-BE" sz="800" baseline="0" dirty="0" err="1" smtClean="0"/>
                        <a:t>Hôp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2006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2007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2008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2009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2010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800" dirty="0" smtClean="0"/>
                        <a:t>2014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b="0" i="0" u="none" strike="noStrike" noProof="0" dirty="0" smtClean="0">
                          <a:effectLst/>
                          <a:latin typeface="+mn-lt"/>
                        </a:rPr>
                        <a:t>Flandre</a:t>
                      </a:r>
                      <a:endParaRPr lang="fr-BE" sz="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 noProof="0" dirty="0" smtClean="0">
                          <a:effectLst/>
                        </a:rPr>
                        <a:t>Wallonie</a:t>
                      </a:r>
                      <a:endParaRPr lang="fr-BE" sz="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 noProof="0" dirty="0" smtClean="0">
                          <a:effectLst/>
                        </a:rPr>
                        <a:t>Bruxelles</a:t>
                      </a:r>
                      <a:endParaRPr lang="fr-BE" sz="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800" u="none" strike="noStrike" noProof="0" dirty="0" smtClean="0">
                          <a:effectLst/>
                        </a:rPr>
                        <a:t>Belgique</a:t>
                      </a:r>
                      <a:endParaRPr lang="fr-BE" sz="8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10035557" y="5442424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0035557" y="5653983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035557" y="5822410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035557" y="6011067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91530"/>
              </p:ext>
            </p:extLst>
          </p:nvPr>
        </p:nvGraphicFramePr>
        <p:xfrm>
          <a:off x="1164566" y="1884985"/>
          <a:ext cx="9975382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491"/>
                <a:gridCol w="1711623"/>
                <a:gridCol w="1842447"/>
                <a:gridCol w="1689821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Atteignent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nombre minimum de 10 interventions en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Atteignent pas 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nombre minimum de 10 interventions </a:t>
                      </a:r>
                      <a:r>
                        <a:rPr lang="en-US" sz="1400" b="1" baseline="0" dirty="0" smtClean="0"/>
                        <a:t>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Hôpitaux qui ne comptent pas d’interventions chaque année dans la</a:t>
                      </a:r>
                      <a:r>
                        <a:rPr lang="fr-BE" sz="1400" dirty="0" smtClean="0"/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période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2006-2014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du pancréas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6" y="2285953"/>
            <a:ext cx="366712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77" y="2285953"/>
            <a:ext cx="3724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Chirurgie utilisée en cas de cancer de </a:t>
            </a:r>
            <a:r>
              <a:rPr lang="fr-BE" dirty="0" smtClean="0"/>
              <a:t>poumons</a:t>
            </a:r>
          </a:p>
          <a:p>
            <a:r>
              <a:rPr lang="fr-BE" dirty="0" smtClean="0"/>
              <a:t>Chirurgie </a:t>
            </a:r>
            <a:r>
              <a:rPr lang="fr-BE" dirty="0"/>
              <a:t>utilisée en cas de cancer de </a:t>
            </a:r>
            <a:r>
              <a:rPr lang="fr-BE" dirty="0" smtClean="0"/>
              <a:t>l’</a:t>
            </a:r>
            <a:r>
              <a:rPr lang="fr-BE" dirty="0" err="1" smtClean="0"/>
              <a:t>oesophage</a:t>
            </a:r>
            <a:endParaRPr lang="fr-BE" dirty="0" smtClean="0"/>
          </a:p>
          <a:p>
            <a:r>
              <a:rPr lang="fr-BE" dirty="0"/>
              <a:t>Chirurgie </a:t>
            </a:r>
            <a:r>
              <a:rPr lang="fr-BE" dirty="0" smtClean="0"/>
              <a:t>utilisée </a:t>
            </a:r>
            <a:r>
              <a:rPr lang="fr-BE" dirty="0"/>
              <a:t>en cas de cancer </a:t>
            </a:r>
            <a:r>
              <a:rPr lang="fr-BE" dirty="0" smtClean="0"/>
              <a:t>du pancréas</a:t>
            </a:r>
          </a:p>
          <a:p>
            <a:r>
              <a:rPr lang="fr-BE" dirty="0"/>
              <a:t>Chirurgie </a:t>
            </a:r>
            <a:r>
              <a:rPr lang="fr-BE" dirty="0" smtClean="0"/>
              <a:t>utilisée en cas de cancer complexe du pancréas (Whipple)</a:t>
            </a:r>
          </a:p>
          <a:p>
            <a:endParaRPr lang="fr-BE" dirty="0" smtClean="0"/>
          </a:p>
          <a:p>
            <a:endParaRPr lang="nl-BE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du pancréas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02381"/>
              </p:ext>
            </p:extLst>
          </p:nvPr>
        </p:nvGraphicFramePr>
        <p:xfrm>
          <a:off x="1243929" y="1848226"/>
          <a:ext cx="10260000" cy="3863340"/>
        </p:xfrm>
        <a:graphic>
          <a:graphicData uri="http://schemas.openxmlformats.org/drawingml/2006/table">
            <a:tbl>
              <a:tblPr/>
              <a:tblGrid>
                <a:gridCol w="1256203"/>
                <a:gridCol w="752354"/>
                <a:gridCol w="8251443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hôp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Gastrectomie totale avec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hémipancréatectomie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gauche et colectomie segmentaire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Gastrectomie totale avec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hémipancréatectomie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gauche et colectomie segmentaire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Gastrectomie totale ou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dégastrogastrectomie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avec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hémipancréatectomie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gauche ou colectomie segmentaire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Gastrectomie totale ou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dégastrogastrectomie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avec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hémipancréatectomie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gauche ou colectomie segmentaire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Duodéno-pancréatectomie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Duodéno-pancréatectomie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Hémi-pancréatectomie gauche avec anastomose jéjunale de la tranche de section ou pancréatectomie quasi totale </a:t>
                      </a:r>
                      <a:b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(95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p.c.)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Hémi-pancréatectomie gauche avec anastomose jéjunale de la tranche de section ou pancréatectomie quasi totale </a:t>
                      </a:r>
                    </a:p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(95 p.c.)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Hémi-pancréatectomie gauche ou énucléation d'une tumeur du pancréas ou ablation d'un séquestre pancréatique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Hémi-pancréatectomie gauche ou énucléation d'une tumeur du pancréas ou ablation d'un séquestre pancréatique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894566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</a:t>
            </a:r>
            <a:r>
              <a:rPr lang="nl-BE" b="1" dirty="0" smtClean="0"/>
              <a:t>841</a:t>
            </a:r>
            <a:r>
              <a:rPr lang="nl-BE" dirty="0" smtClean="0"/>
              <a:t> </a:t>
            </a:r>
            <a:r>
              <a:rPr lang="fr-BE" dirty="0" smtClean="0"/>
              <a:t>patients à l’échelle nationale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994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65784"/>
              </p:ext>
            </p:extLst>
          </p:nvPr>
        </p:nvGraphicFramePr>
        <p:xfrm>
          <a:off x="1077616" y="328817"/>
          <a:ext cx="8999999" cy="591474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5388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du pancréas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[nombre de patients] Flandre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 [Hasselt]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Oost - Limburg [Genk]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Lieve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Vrouwziekenhuis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Aalst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Brugge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-Oostende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Brugge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Groeninge [Kortrijk]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Ziekenhuis [Bonheiden]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Yperman Ziekenhuis [Ieper]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Turnhout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Brasschaat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Wilrijk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[Aalst]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Hart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[Lier]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-Limburg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Overpelt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Roeselare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Middelares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Palfijn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[Gent]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Diest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Nikolaas [Sint-Niklaas]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Sint-Augustinus [Veurne]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Herentals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42" marR="5642" marT="56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06591"/>
              </p:ext>
            </p:extLst>
          </p:nvPr>
        </p:nvGraphicFramePr>
        <p:xfrm>
          <a:off x="1077616" y="315694"/>
          <a:ext cx="9000000" cy="5750419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26778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du pancréas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Flandre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Glorieux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[Knokke-Heist]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Lokeren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-Blasius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Dendermonde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Tongeren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 [Torhout]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Portaels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Vilvoorde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Sint-Trudo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Heusden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Sint-Dimpna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Geel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Malle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17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Waregem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-Elisabeth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Zottegem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Hartziekenhuis Mol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951" marR="5951" marT="5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7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46389"/>
              </p:ext>
            </p:extLst>
          </p:nvPr>
        </p:nvGraphicFramePr>
        <p:xfrm>
          <a:off x="1077616" y="283582"/>
          <a:ext cx="9000000" cy="4890483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2325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du pancréas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Saint-Joseph [Liège]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Jolimont - Lobbes [Haine-Saint-Paul]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Charleroi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 [Tournai]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Vésale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louviere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Peltzer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Tourelle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Peltzer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[Verviers]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EpiCURA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Hospitalier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Ambroise Paré [Mons]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(Cliniques du Sud-Luxembourg) [Arlon]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Ste.-Elisabeth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[Namur]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Ottignies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3" marR="7183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8419"/>
              </p:ext>
            </p:extLst>
          </p:nvPr>
        </p:nvGraphicFramePr>
        <p:xfrm>
          <a:off x="1077616" y="306979"/>
          <a:ext cx="8999999" cy="5385024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0526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du pancréas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Rocourt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(IFAC) [Marche-en-Famenne]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[Auvelais]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(CH de l'Ardenne) [Libramont]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Fabiola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Montignies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-Sur-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Sambre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91868"/>
              </p:ext>
            </p:extLst>
          </p:nvPr>
        </p:nvGraphicFramePr>
        <p:xfrm>
          <a:off x="1077614" y="270095"/>
          <a:ext cx="9000000" cy="5019225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584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du pancréas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[nombre de patients] Bruxelles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Brussel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Jules Bordet - Jules Bordet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St-Pierre/UMC St-Pieter [Bruxelles] (cf. Fusies ziekenhuizen - Fusions hôpitaux)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CHIREC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Kliniek Sint-Jan - Clinique Saint-Jean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FR" sz="3600" dirty="0"/>
              <a:t>Chirurgie utilisée en cas de cancer du pancréas</a:t>
            </a:r>
            <a:r>
              <a:rPr lang="fr-BE" sz="3600" dirty="0" smtClean="0"/>
              <a:t>: conclusion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74606"/>
            <a:ext cx="100426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Nombre d’interventions par an</a:t>
            </a:r>
            <a:r>
              <a:rPr lang="nl-BE" dirty="0" smtClean="0"/>
              <a:t>:</a:t>
            </a:r>
          </a:p>
          <a:p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Nombre de hôpitaux qui comptent au moins 1 intervention par </a:t>
            </a:r>
            <a:r>
              <a:rPr lang="fr-BE" dirty="0" smtClean="0"/>
              <a:t>an:</a:t>
            </a:r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92159"/>
              </p:ext>
            </p:extLst>
          </p:nvPr>
        </p:nvGraphicFramePr>
        <p:xfrm>
          <a:off x="1963050" y="4964145"/>
          <a:ext cx="8127999" cy="974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N</a:t>
                      </a:r>
                      <a:r>
                        <a:rPr lang="nl-BE" sz="1100" baseline="0" dirty="0" smtClean="0"/>
                        <a:t> </a:t>
                      </a:r>
                      <a:r>
                        <a:rPr lang="nl-BE" sz="1100" baseline="0" dirty="0" err="1" smtClean="0"/>
                        <a:t>Hôp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Flandre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Wallonie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Bruxelles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Belgique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-- 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63876"/>
              </p:ext>
            </p:extLst>
          </p:nvPr>
        </p:nvGraphicFramePr>
        <p:xfrm>
          <a:off x="2481281" y="4033403"/>
          <a:ext cx="7419177" cy="53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9752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r>
                        <a:rPr lang="fr-BE" sz="1200" noProof="0" dirty="0" smtClean="0"/>
                        <a:t>Nombre</a:t>
                      </a:r>
                      <a:r>
                        <a:rPr lang="nl-BE" sz="1200" dirty="0" smtClean="0"/>
                        <a:t> 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841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9941942" y="5244860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9941942" y="5428755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9941942" y="5590790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97316"/>
              </p:ext>
            </p:extLst>
          </p:nvPr>
        </p:nvGraphicFramePr>
        <p:xfrm>
          <a:off x="1171396" y="1890959"/>
          <a:ext cx="9968552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252"/>
                <a:gridCol w="1710451"/>
                <a:gridCol w="1841185"/>
                <a:gridCol w="1688664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Atteignent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nombre minimum de 10 interventions en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Atteignent pas 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nombre minimum de 10 interventions </a:t>
                      </a:r>
                      <a:r>
                        <a:rPr lang="en-US" sz="1400" b="1" baseline="0" dirty="0" smtClean="0"/>
                        <a:t>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Hôpitaux qui ne comptent pas d’interventions chaque année dans la</a:t>
                      </a:r>
                      <a:r>
                        <a:rPr lang="fr-BE" sz="1400" dirty="0" smtClean="0"/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période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2006-2014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complexe du </a:t>
            </a:r>
            <a:r>
              <a:rPr lang="fr-BE" sz="3600" dirty="0" smtClean="0"/>
              <a:t>pancréas (Whipple)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81" y="2014492"/>
            <a:ext cx="2880000" cy="288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581" y="2014492"/>
            <a:ext cx="44351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complexe du </a:t>
            </a:r>
            <a:r>
              <a:rPr lang="fr-BE" sz="3600" dirty="0" smtClean="0"/>
              <a:t>pancréas (Whipple)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41177"/>
              </p:ext>
            </p:extLst>
          </p:nvPr>
        </p:nvGraphicFramePr>
        <p:xfrm>
          <a:off x="1243929" y="2007779"/>
          <a:ext cx="10260000" cy="571500"/>
        </p:xfrm>
        <a:graphic>
          <a:graphicData uri="http://schemas.openxmlformats.org/drawingml/2006/table">
            <a:tbl>
              <a:tblPr/>
              <a:tblGrid>
                <a:gridCol w="1684853"/>
                <a:gridCol w="1357941"/>
                <a:gridCol w="721720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  <a:endParaRPr lang="fr-BE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noProof="0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</a:t>
                      </a:r>
                      <a:r>
                        <a:rPr lang="fr-BE" sz="12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BE" sz="1200" b="1" i="0" u="none" strike="noStrike" noProof="0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hôp</a:t>
                      </a:r>
                      <a:endParaRPr lang="fr-BE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fr-BE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Duodéno</a:t>
                      </a:r>
                      <a:r>
                        <a:rPr lang="fr-BE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-pancréatectomie</a:t>
                      </a:r>
                      <a:endParaRPr lang="fr-BE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Duodéno</a:t>
                      </a:r>
                      <a:r>
                        <a:rPr lang="fr-BE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-pancréatectomie</a:t>
                      </a:r>
                      <a:endParaRPr lang="fr-BE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692860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</a:t>
            </a:r>
            <a:r>
              <a:rPr lang="nl-BE" b="1" dirty="0" smtClean="0"/>
              <a:t>531</a:t>
            </a:r>
            <a:r>
              <a:rPr lang="nl-BE" dirty="0" smtClean="0"/>
              <a:t> </a:t>
            </a:r>
            <a:r>
              <a:rPr lang="fr-BE" dirty="0" smtClean="0"/>
              <a:t>patients à l’échelle nationale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40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47556"/>
              </p:ext>
            </p:extLst>
          </p:nvPr>
        </p:nvGraphicFramePr>
        <p:xfrm>
          <a:off x="1077616" y="325614"/>
          <a:ext cx="8999999" cy="625542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3389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complexe du pancréas (Whipple)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Flandre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[Hasselt]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Limburg [Genk]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Groeninge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[Kortrijk]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Yperman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[Ieper]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Klina [Brasschaat]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Lieve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Vrouwziekenhuis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Aalst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Turnhout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Sint-Jan Brugge-Oostende [Brugge]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 Noord-Limburg [Overpelt]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Ziekenhuis [Bonheiden]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H.-Hartziekenhuis Roeselare - Menen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Middelares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Palfijn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 Stedelijk Ziekenhuis [Aalst]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 Ziekenhuis [Lier]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Ziekenhuizen [Wilrijk]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Sint-Augustinus [Veurne]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Herentals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Lokeren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de poumons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179" y="1930963"/>
            <a:ext cx="3790950" cy="374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28" y="1930042"/>
            <a:ext cx="37728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4504"/>
              </p:ext>
            </p:extLst>
          </p:nvPr>
        </p:nvGraphicFramePr>
        <p:xfrm>
          <a:off x="1077616" y="328486"/>
          <a:ext cx="9000002" cy="5588579"/>
        </p:xfrm>
        <a:graphic>
          <a:graphicData uri="http://schemas.openxmlformats.org/drawingml/2006/table">
            <a:tbl>
              <a:tblPr/>
              <a:tblGrid>
                <a:gridCol w="2530784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4147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complexe du pancréas (Whipple)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Flandre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Glorieux [Ronse]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 [Torhout]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[Tongeren]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Sint-Trudo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Sint-Truiden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Heusden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Sint-Dimpna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Geel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Nikolaas [Sint-Niklaas]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Sint-Jozef [Malle]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58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Waregem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[Knokke-Heist]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Heilige Familie [Reet]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Sint-Elisabeth [Zottegem]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Portaels [Vilvoorde]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Hartziekenhuis Mol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Sint-Blasius [Dendermonde]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2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24901"/>
              </p:ext>
            </p:extLst>
          </p:nvPr>
        </p:nvGraphicFramePr>
        <p:xfrm>
          <a:off x="1077616" y="326665"/>
          <a:ext cx="9000000" cy="4806340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7526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complexe du pancréas (Whipple)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Cliniques Saint-Joseph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Jolimont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Lobbes [Haine-Saint-Paul]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Hôpital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Mont-Godinne - Dinant - Mont-Godinne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[Bouge]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 [Tournai]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Vésale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Peltzer - La Tourelle - Peltzer [Verviers]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de Dinant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Ambroise Paré [Mons]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Ste.-Elisabeth [Namur]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louviere]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Ottignies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Ath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390418"/>
              </p:ext>
            </p:extLst>
          </p:nvPr>
        </p:nvGraphicFramePr>
        <p:xfrm>
          <a:off x="1077616" y="326786"/>
          <a:ext cx="8999999" cy="5559448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8369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complexe du pancréas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(Whipple)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4" marR="6784" marT="67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(Cliniques du Sud-Luxembourg) [Arlon]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[Rocourt]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[Auvelais]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(CH de l'Ardenne) [Libramont]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(IFAC) [Marche-en-Famenne]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Huy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Reine Fabiola [Montignies-Sur-Sambre] (cf. Fusies ziekenhuizen - Fusions hôpitaux)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784" marR="6784" marT="6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4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88294"/>
              </p:ext>
            </p:extLst>
          </p:nvPr>
        </p:nvGraphicFramePr>
        <p:xfrm>
          <a:off x="1077616" y="325454"/>
          <a:ext cx="9000000" cy="5021580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7526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complexe du pancréas (Whipple)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patients]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Universitair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Brussel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Jules Bordet - Jules Bordet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Instituut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St-Pierre/UMC St-Pieter [Bruxelles] (cf. Fusies ziekenhuizen - Fusions hôpitaux)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CHIREC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Kliniek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Sint-Jan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Clinique Saint-Jean [Brussel-Bruxelles]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FR" sz="3600" dirty="0"/>
              <a:t>Chirurgie utilisée en cas de cancer complexe du </a:t>
            </a:r>
            <a:r>
              <a:rPr lang="fr-FR" sz="3600" dirty="0" smtClean="0"/>
              <a:t>pancréas </a:t>
            </a:r>
            <a:r>
              <a:rPr lang="fr-BE" sz="3600"/>
              <a:t>(Whipple): </a:t>
            </a:r>
            <a:r>
              <a:rPr lang="fr-BE" sz="3600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074606"/>
            <a:ext cx="100426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Nombre d’interventions </a:t>
            </a:r>
            <a:br>
              <a:rPr lang="fr-BE" dirty="0" smtClean="0"/>
            </a:br>
            <a:r>
              <a:rPr lang="fr-BE" dirty="0" smtClean="0"/>
              <a:t>par an:</a:t>
            </a:r>
          </a:p>
          <a:p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Nombre de </a:t>
            </a:r>
            <a:r>
              <a:rPr lang="fr-BE" dirty="0"/>
              <a:t>h</a:t>
            </a:r>
            <a:r>
              <a:rPr lang="fr-BE" dirty="0" smtClean="0"/>
              <a:t>ôpitaux qui comptent au moins 1 intervention par an </a:t>
            </a:r>
            <a:r>
              <a:rPr lang="nl-BE" dirty="0" smtClean="0"/>
              <a:t>:</a:t>
            </a:r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2006: 63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2010: 74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2014: 68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27277"/>
              </p:ext>
            </p:extLst>
          </p:nvPr>
        </p:nvGraphicFramePr>
        <p:xfrm>
          <a:off x="3298093" y="5196775"/>
          <a:ext cx="8127999" cy="974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194867"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N</a:t>
                      </a:r>
                      <a:r>
                        <a:rPr lang="nl-BE" sz="1100" baseline="0" dirty="0" smtClean="0"/>
                        <a:t> </a:t>
                      </a:r>
                      <a:r>
                        <a:rPr lang="nl-BE" sz="1100" baseline="0" dirty="0" err="1" smtClean="0"/>
                        <a:t>Hôp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noProof="0" dirty="0" smtClean="0">
                          <a:effectLst/>
                          <a:latin typeface="+mn-lt"/>
                        </a:rPr>
                        <a:t>Flandre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Wallonie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 dirty="0" smtClean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Bruxelles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7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noProof="0" dirty="0" smtClean="0">
                          <a:effectLst/>
                        </a:rPr>
                        <a:t>Belgique</a:t>
                      </a:r>
                      <a:endParaRPr lang="fr-BE" sz="11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 dirty="0" smtClean="0">
                          <a:effectLst/>
                        </a:rPr>
                        <a:t>68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51877"/>
              </p:ext>
            </p:extLst>
          </p:nvPr>
        </p:nvGraphicFramePr>
        <p:xfrm>
          <a:off x="3999530" y="3886754"/>
          <a:ext cx="7419177" cy="53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9752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  <a:gridCol w="708825"/>
              </a:tblGrid>
              <a:tr h="22744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2009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 dirty="0" smtClean="0"/>
                        <a:t>2014</a:t>
                      </a:r>
                      <a:endParaRPr lang="en-US" sz="1100" dirty="0"/>
                    </a:p>
                  </a:txBody>
                  <a:tcPr/>
                </a:tc>
              </a:tr>
              <a:tr h="264264">
                <a:tc>
                  <a:txBody>
                    <a:bodyPr/>
                    <a:lstStyle/>
                    <a:p>
                      <a:r>
                        <a:rPr lang="fr-BE" sz="1200" noProof="0" dirty="0" smtClean="0"/>
                        <a:t>Nombre</a:t>
                      </a:r>
                      <a:r>
                        <a:rPr lang="nl-BE" sz="1200" dirty="0" smtClean="0"/>
                        <a:t> 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363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415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407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448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449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473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450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438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513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 rot="10800000">
            <a:off x="11251691" y="5642418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11256606" y="5814482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11271355" y="5986546"/>
            <a:ext cx="45719" cy="8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73277"/>
              </p:ext>
            </p:extLst>
          </p:nvPr>
        </p:nvGraphicFramePr>
        <p:xfrm>
          <a:off x="1173193" y="1873974"/>
          <a:ext cx="9966755" cy="161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400"/>
                <a:gridCol w="1710143"/>
                <a:gridCol w="1840853"/>
                <a:gridCol w="1688359"/>
              </a:tblGrid>
              <a:tr h="3044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Vlaanderen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Wallonië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Brussel</a:t>
                      </a:r>
                      <a:endParaRPr lang="en-US" sz="11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Atteignent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nombre minimum de 10 interventions en</a:t>
                      </a:r>
                      <a:r>
                        <a:rPr lang="en-US" sz="1400" b="1" baseline="0" dirty="0" smtClean="0"/>
                        <a:t> 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395748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Atteignent pas </a:t>
                      </a:r>
                      <a:r>
                        <a:rPr lang="fr-B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nombre minimum de 10 interventions </a:t>
                      </a:r>
                      <a:r>
                        <a:rPr lang="en-US" sz="1400" b="1" baseline="0" dirty="0" smtClean="0"/>
                        <a:t>2014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45720" marR="45720"/>
                </a:tc>
              </a:tr>
              <a:tr h="487075">
                <a:tc>
                  <a:txBody>
                    <a:bodyPr/>
                    <a:lstStyle/>
                    <a:p>
                      <a:r>
                        <a:rPr lang="fr-BE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Hôpitaux qui ne comptent pas d’interventions chaque année dans la</a:t>
                      </a:r>
                      <a:r>
                        <a:rPr lang="fr-BE" sz="1400" dirty="0" smtClean="0"/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période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2006-2014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29" y="226219"/>
            <a:ext cx="10058400" cy="1450757"/>
          </a:xfrm>
        </p:spPr>
        <p:txBody>
          <a:bodyPr>
            <a:noAutofit/>
          </a:bodyPr>
          <a:lstStyle/>
          <a:p>
            <a:r>
              <a:rPr lang="fr-BE" sz="3600" dirty="0"/>
              <a:t>Chirurgie utilisée en cas de cancer de poumons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95157" y="1960982"/>
          <a:ext cx="10260000" cy="2804160"/>
        </p:xfrm>
        <a:graphic>
          <a:graphicData uri="http://schemas.openxmlformats.org/drawingml/2006/table">
            <a:tbl>
              <a:tblPr/>
              <a:tblGrid>
                <a:gridCol w="1684853"/>
                <a:gridCol w="1357941"/>
                <a:gridCol w="721720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hôp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Exérèse totale élargie ou partielle du poumon avec évidement ganglionnaire pour affection oncologique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Exérèse totale élargie ou partielle du poumon avec évidement ganglionnaire pour affection oncologique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Pneumonectomie élargie avec exérèse monobloc des ganglions médiastinaux et ligature </a:t>
                      </a:r>
                      <a:b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intra-péricardique des vaisseaux pulmonaires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Pneumonectomie élargie avec exérèse monobloc des ganglions médiastinaux et ligature </a:t>
                      </a:r>
                      <a:b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intra-péricardique des vaisseaux pulmonaires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Exérèse totale ou partielle d'un poumon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Exérèse totale ou partielle d'un poumon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Résection d'une bronche souche ou de la trachée avec anastomose (broncho-bronchique ou </a:t>
                      </a:r>
                      <a:b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trachéo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-bronchique) par thoracotomie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227286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Résection d'une bronche souche ou de la trachée avec anastomose (broncho-bronchique ou </a:t>
                      </a:r>
                      <a:b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trachéo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-bronchique) par thoracotomie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929" y="5692860"/>
            <a:ext cx="6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 smtClean="0"/>
              <a:t>2014</a:t>
            </a:r>
            <a:r>
              <a:rPr lang="nl-BE" dirty="0" smtClean="0"/>
              <a:t>: </a:t>
            </a:r>
            <a:r>
              <a:rPr lang="nl-BE" b="1" dirty="0" smtClean="0"/>
              <a:t>2787</a:t>
            </a:r>
            <a:r>
              <a:rPr lang="nl-BE" dirty="0" smtClean="0"/>
              <a:t> </a:t>
            </a:r>
            <a:r>
              <a:rPr lang="fr-BE" dirty="0" smtClean="0"/>
              <a:t>patients à l’échelle nationale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22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77616" y="324393"/>
          <a:ext cx="8999999" cy="6087780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3389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poumons</a:t>
                      </a:r>
                      <a:r>
                        <a:rPr lang="fr-FR" sz="18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[nombre de patients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Flandre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Leuven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Sint-Jan Brugge-Oostende [Brugge]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Gent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Antwerpen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Limburg [Genk]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Jessaziekenhuis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[Hasselt]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Groeninge [Kortrijk]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GZA- Ziekenhuizen [Wilrijk]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Ziekenhuisnetwerk Antwerpen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Onze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Lieve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Vrouwziekenhuis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Aalst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Nikolaas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[Sint-Niklaas]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Imelda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Bonheiden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Turnhout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Monica [Deurne]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Maria Middelares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Sint-Trudo [Sint-Truiden]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Algemeen Stedelijk Ziekenhuis [Aalst]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Sint-Maarten [Mechelen]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Mariaziekenhuis Noord-Limburg [Overpelt]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Sint-Lucas [Brugge]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H.-Hartziekenhuis Roeselare - Menen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 Sint-Dimpna [Geel]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Damiaan [Oostende]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Yperman Ziekenhuis [Ieper]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Palfijn [Gent]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Sint-Blasius [Dendermonde]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Stedelijk Ziekenhuis [Roeselare]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7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7616" y="330312"/>
          <a:ext cx="9000002" cy="5756219"/>
        </p:xfrm>
        <a:graphic>
          <a:graphicData uri="http://schemas.openxmlformats.org/drawingml/2006/table">
            <a:tbl>
              <a:tblPr/>
              <a:tblGrid>
                <a:gridCol w="2530784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4147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poumons</a:t>
                      </a:r>
                      <a:r>
                        <a:rPr lang="fr-FR" sz="18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[nombre de patients] Flandre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Vesalius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Tongeren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Sint-Elisabeth [Zottegem]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Sint-Jozefkliniek [Bornem]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Ziekenhuis Maas En Kempen [Maaseik]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Glorieux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Ronse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Jan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Portaels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Vilvoorde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Oudenaarde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Sint-Rembertziekenhuis [Torhout]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 Hart Ziekenhuis [Lier]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Sint-Andriesziekenhuis [Tielt]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Klina [Brasschaat]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Sint-Jozef [Malle]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Sint-Jozefskliniek [Izegem]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Sint-Maria [Halle]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Sint-Vincentiusziekenhuis [Deinze]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Alma [Eeklo]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58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O.L.V. Van Lourdes Ziekenhuis Waregem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Herentals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Lokeren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Sint-Franciskusziekenhuis [Heusden]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Diest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Zeno [Knokke-Heist]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Sint-Augustinus [Veurne]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Tienen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RZ Heilig Hart Leuven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Heilig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Hartziekenhuis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51" marR="6151" marT="61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7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2431" y="327618"/>
          <a:ext cx="9000000" cy="4389120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7526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poumons</a:t>
                      </a:r>
                      <a:r>
                        <a:rPr lang="fr-FR" sz="18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[nombre de patients] Wallonie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Hôpital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Liège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Jolimont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Lobbes [Haine-Saint-Paul]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UCL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Mont-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Godinne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Saint-Joseph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La Citadelle [Liège]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Andre Renard [Herstal]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Regional [Namur]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De Charleroi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 Peltzer - La Tourelle - Peltzer [Verviers]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Chwapi [Tournai]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Tivoli [La louviere]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 Pierre Ottignies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Mouscron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 (CH de l'Ardenne) [Libramont]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Saint-Luc [Bouge]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Mons-Hainaut [Mons]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de Dinant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77616" y="326606"/>
          <a:ext cx="8999999" cy="5887534"/>
        </p:xfrm>
        <a:graphic>
          <a:graphicData uri="http://schemas.openxmlformats.org/drawingml/2006/table">
            <a:tbl>
              <a:tblPr/>
              <a:tblGrid>
                <a:gridCol w="2530781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14851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poumons</a:t>
                      </a:r>
                      <a:r>
                        <a:rPr lang="fr-FR" sz="18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[nombre de patients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</a:t>
                      </a:r>
                      <a:r>
                        <a:rPr lang="fr-BE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Wallonie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Du Val De Sambre [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Auvelais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(Cliniques du Sud-Luxembourg) [Arlon]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Maternité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Ste.-Elisabeth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[Namur]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Ambroise Paré [Mons]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 De Huy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Bois De L'Abbaye et De Hesbaye [Seraing]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Vivalia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(IFAC) [Marche-en-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Famenne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de La Haute Senne [Soignies]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Sankt-Nikolaus Hospital [Eupen]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Reine Astrid [Malmedy]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Tubize - Nivelles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Ath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Baudour (cf. Fusies ziekenhuizen - Fusions hôpitaux)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Notre-Dame De Grâce [Gosselies]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 Sint-Josef [Sankt-vith]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EpiCURA - Hornu - Frameries [Hornu]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 André Vésale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De Sante Des Fagnes [Chimay]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CHC St. Vincent &amp; Ste. Elisabeth [Rocourt]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Notre-Dame -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Reine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Fabiola [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Montignies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-Sur-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Sambre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457" marR="6457" marT="6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Communiqué de presse     IMA-AIM       24/04/2016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7616" y="268130"/>
          <a:ext cx="9000000" cy="5019225"/>
        </p:xfrm>
        <a:graphic>
          <a:graphicData uri="http://schemas.openxmlformats.org/drawingml/2006/table">
            <a:tbl>
              <a:tblPr/>
              <a:tblGrid>
                <a:gridCol w="253078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  <a:gridCol w="718802"/>
              </a:tblGrid>
              <a:tr h="33584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Chirurgie utilisée en cas de cancer de poumons</a:t>
                      </a:r>
                      <a:r>
                        <a:rPr lang="fr-FR" sz="18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BE" sz="18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[nombre de patients] Bruxelles </a:t>
                      </a:r>
                      <a:r>
                        <a:rPr lang="en-US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2006-2014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Cliniques Universitaires Hôpital Erasme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Cliniques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Universitaires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Saint-Luc [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CHU St-Pierre/UMC St-Pieter [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Bruxelles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] (cf. Fusies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ziekenhuizen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- Fusions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hôpitaux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Kliniek</a:t>
                      </a: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Sint-Jan</a:t>
                      </a: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 - Clinique Saint-Jean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Universitair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Ziekenhuis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Brussel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Europaziekenhuizen</a:t>
                      </a: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 - Cliniques de L'Europe [Brussel-Bruxelles]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effectLst/>
                          <a:latin typeface="Arial" panose="020B0604020202020204" pitchFamily="34" charset="0"/>
                        </a:rPr>
                        <a:t>Hopitaux Iris Sud - Iris Zuid Ziekenhuizen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CHIREC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Clinique Ste. Anne - St.-Remi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CHU Brugmann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Hop. Univ. Des Enfants Reine Fabiola (Huderf)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Institut Jules Bordet - Jules Bordet Instituut 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effectLst/>
                          <a:latin typeface="Arial" panose="020B0604020202020204" pitchFamily="34" charset="0"/>
                        </a:rPr>
                        <a:t>CH Valida (2006: defusie van 751636; 2008: overname van 710404) [Bruxelles]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2c45e294-f685-4d84-adfe-16a79c8f5cdc"/>
</p:tagLst>
</file>

<file path=ppt/theme/theme1.xml><?xml version="1.0" encoding="utf-8"?>
<a:theme xmlns:a="http://schemas.openxmlformats.org/drawingml/2006/main" name="IMA thema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53356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 thema" id="{1ECA25F4-66A8-46D2-837D-66337A1DEFF0}" vid="{EA1E065F-F7FA-4439-8909-6882AD60E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IMA thema</Template>
  <TotalTime>1469</TotalTime>
  <Words>8134</Words>
  <Application>Microsoft Office PowerPoint</Application>
  <PresentationFormat>Widescreen</PresentationFormat>
  <Paragraphs>5055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Trebuchet MS</vt:lpstr>
      <vt:lpstr>Wingdings</vt:lpstr>
      <vt:lpstr>IMA thema</vt:lpstr>
      <vt:lpstr>Volume interventions complexes</vt:lpstr>
      <vt:lpstr>Contenu</vt:lpstr>
      <vt:lpstr>Chirurgie utilisée en cas de cancer de poumons</vt:lpstr>
      <vt:lpstr>Chirurgie utilisée en cas de cancer de poumons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utilisée en cas de cancer de poumons: conclusion</vt:lpstr>
      <vt:lpstr>Chirurgie utilisée en cas de cancer de l’oesophage</vt:lpstr>
      <vt:lpstr>Chirurgie utilisée en cas de cancer de l’oesophage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utilisée en cas de cancer de l’œsophage: conclusion</vt:lpstr>
      <vt:lpstr>Chirurgie utilisée en cas de cancer du pancréas</vt:lpstr>
      <vt:lpstr>Chirurgie utilisée en cas de cancer du pancréas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utilisée en cas de cancer du pancréas: conclusion</vt:lpstr>
      <vt:lpstr>Chirurgie utilisée en cas de cancer complexe du pancréas (Whipple)</vt:lpstr>
      <vt:lpstr>Chirurgie utilisée en cas de cancer complexe du pancréas (Whipple)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Chirurgie utilisée en cas de cancer complexe du pancréas (Whipple): conclusion</vt:lpstr>
    </vt:vector>
  </TitlesOfParts>
  <Company>Intermut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Birgit Gielen</dc:creator>
  <cp:lastModifiedBy>Jerome Paque</cp:lastModifiedBy>
  <cp:revision>240</cp:revision>
  <dcterms:created xsi:type="dcterms:W3CDTF">2015-09-14T07:43:33Z</dcterms:created>
  <dcterms:modified xsi:type="dcterms:W3CDTF">2016-04-21T13:17:10Z</dcterms:modified>
</cp:coreProperties>
</file>