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258" r:id="rId12"/>
    <p:sldId id="355" r:id="rId13"/>
    <p:sldId id="322" r:id="rId14"/>
    <p:sldId id="325" r:id="rId15"/>
    <p:sldId id="326" r:id="rId16"/>
    <p:sldId id="323" r:id="rId17"/>
    <p:sldId id="324" r:id="rId18"/>
    <p:sldId id="356" r:id="rId19"/>
    <p:sldId id="263" r:id="rId20"/>
    <p:sldId id="368" r:id="rId21"/>
    <p:sldId id="264" r:id="rId22"/>
    <p:sldId id="265" r:id="rId23"/>
    <p:sldId id="266" r:id="rId24"/>
    <p:sldId id="267" r:id="rId25"/>
    <p:sldId id="268" r:id="rId26"/>
    <p:sldId id="357" r:id="rId27"/>
    <p:sldId id="291" r:id="rId28"/>
    <p:sldId id="369" r:id="rId29"/>
    <p:sldId id="276" r:id="rId30"/>
    <p:sldId id="277" r:id="rId31"/>
    <p:sldId id="278" r:id="rId32"/>
    <p:sldId id="279" r:id="rId33"/>
    <p:sldId id="280" r:id="rId34"/>
    <p:sldId id="358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inda Ten Geuzendam" initials="BT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6AD5-E1DF-4607-A5E9-A73DB371FD3E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A1D4-EEAF-4412-85A3-C96830D56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Persbericht</a:t>
            </a:r>
            <a:r>
              <a:rPr lang="en-US" dirty="0" smtClean="0"/>
              <a:t>     IMA-AIM       22/04/2016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36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Persbericht</a:t>
            </a:r>
            <a:r>
              <a:rPr lang="en-US" dirty="0" smtClean="0"/>
              <a:t>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07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nl-BE" dirty="0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Volume complexe ingrepen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Van 2006-2014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</a:t>
            </a:r>
            <a:r>
              <a:rPr lang="nl-BE" sz="3600" dirty="0" smtClean="0"/>
              <a:t>longkanker: conclusie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 </a:t>
            </a:r>
            <a:r>
              <a:rPr lang="nl-BE" dirty="0"/>
              <a:t>ingrepen per </a:t>
            </a:r>
            <a:r>
              <a:rPr lang="nl-BE" dirty="0" smtClean="0"/>
              <a:t>jaar in België:</a:t>
            </a:r>
          </a:p>
          <a:p>
            <a:pPr marL="285750" indent="-285750"/>
            <a:endParaRPr lang="nl-BE" dirty="0"/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ziekenhuizen </a:t>
            </a:r>
            <a:r>
              <a:rPr lang="nl-BE" dirty="0"/>
              <a:t>met minstens 1 ingreep per </a:t>
            </a:r>
            <a:r>
              <a:rPr lang="nl-BE" dirty="0" smtClean="0"/>
              <a:t>jaar periode 2006-2014: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2006: 92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2010: 94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2014: </a:t>
            </a:r>
            <a:r>
              <a:rPr lang="nl-BE" dirty="0" smtClean="0"/>
              <a:t>93 </a:t>
            </a:r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01144"/>
              </p:ext>
            </p:extLst>
          </p:nvPr>
        </p:nvGraphicFramePr>
        <p:xfrm>
          <a:off x="3298093" y="5196775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Hosp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Vlaanderen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Wallonië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Brussel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België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smtClean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8947"/>
              </p:ext>
            </p:extLst>
          </p:nvPr>
        </p:nvGraphicFramePr>
        <p:xfrm>
          <a:off x="2288717" y="4083399"/>
          <a:ext cx="6379425" cy="523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2787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1651820" y="1966452"/>
          <a:ext cx="8996517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9"/>
                <a:gridCol w="1543665"/>
                <a:gridCol w="1661651"/>
                <a:gridCol w="1524002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Voldoen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baseline="0" dirty="0" smtClean="0"/>
                        <a:t> 10 </a:t>
                      </a:r>
                      <a:r>
                        <a:rPr lang="en-US" sz="1400" b="1" baseline="0" dirty="0" err="1" smtClean="0"/>
                        <a:t>ingrepen</a:t>
                      </a:r>
                      <a:r>
                        <a:rPr lang="en-US" sz="1400" b="1" baseline="0" dirty="0" smtClean="0"/>
                        <a:t> in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Voldoen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niet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dirty="0" smtClean="0"/>
                        <a:t> 10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in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Hebben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sommige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geen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maar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andere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wel </a:t>
                      </a:r>
                      <a:r>
                        <a:rPr lang="en-US" sz="1400" b="1" dirty="0" err="1" smtClean="0"/>
                        <a:t>tijdens</a:t>
                      </a:r>
                      <a:r>
                        <a:rPr lang="en-US" sz="1400" b="1" baseline="0" dirty="0" smtClean="0"/>
                        <a:t> de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periode</a:t>
                      </a:r>
                      <a:r>
                        <a:rPr lang="en-US" sz="1400" b="1" baseline="0" dirty="0" smtClean="0"/>
                        <a:t> 2006-2014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 smtClean="0"/>
              <a:t>Chirurgie gebruikt bij slokdarmkanker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65" y="2079909"/>
            <a:ext cx="3781425" cy="3686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7" y="2079909"/>
            <a:ext cx="3333750" cy="3686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59933" y="5548184"/>
            <a:ext cx="195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http://www.healthline.com</a:t>
            </a:r>
            <a:r>
              <a:rPr lang="en-US" sz="1200" dirty="0" smtClean="0"/>
              <a:t>/</a:t>
            </a:r>
          </a:p>
          <a:p>
            <a:r>
              <a:rPr lang="en-US" sz="1200" dirty="0" smtClean="0"/>
              <a:t>human-body-maps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781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slokdarmkanker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41939"/>
              </p:ext>
            </p:extLst>
          </p:nvPr>
        </p:nvGraphicFramePr>
        <p:xfrm>
          <a:off x="1193856" y="1923239"/>
          <a:ext cx="10260000" cy="3238500"/>
        </p:xfrm>
        <a:graphic>
          <a:graphicData uri="http://schemas.openxmlformats.org/drawingml/2006/table">
            <a:tbl>
              <a:tblPr/>
              <a:tblGrid>
                <a:gridCol w="1306276"/>
                <a:gridCol w="844952"/>
                <a:gridCol w="810877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nomenclatuur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omschrijving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thoraco-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abdominale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oesofagectomie of gastro-oesofagectomie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één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operatietijd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herstellen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van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continuïteit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thoraco-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abdominale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oesofagectomie of gastro-oesofagectomie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één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operatietijd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herstellen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van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continuïteit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Subtotale oesofagectomie tot op het niveau van de arcus aortae, met herstellen van de continuïteit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Subtotale oesofagectomie tot op het niveau van de arcus aortae, met herstellen van de continuïteit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Thoracale of thoraco-abdominale oesofagectomie of gastro-oesofagectomie in één operatietijd met herstellen van de continuïteit en uitgebreid klierevidement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thoraco-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abdominale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oesofagectomie of gastro-oesofagectomie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één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operatietijd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herstellen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van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continuïteit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uitgebreid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klierevidement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Subtotale oesofagectomie tot op het niveau van de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arcus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aortae met herstellen van de continuïteit en uitgebreid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klierevidement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Subtotale oesofagectomie tot op het niveau van de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arcus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aortae met herstellen van de continuïteit en uitgebreid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klierevidement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518048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nationaal </a:t>
            </a:r>
            <a:r>
              <a:rPr lang="nl-BE" b="1" dirty="0" smtClean="0"/>
              <a:t>500</a:t>
            </a:r>
            <a:r>
              <a:rPr lang="nl-BE" dirty="0" smtClean="0"/>
              <a:t> patiënten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71518"/>
              </p:ext>
            </p:extLst>
          </p:nvPr>
        </p:nvGraphicFramePr>
        <p:xfrm>
          <a:off x="1077616" y="314234"/>
          <a:ext cx="8999999" cy="580806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5388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slokdarmkanker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Vlaanderen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 Lieve Vrouwziekenhuis Aalst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 Antwerpen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Oost - Limburg [Genk]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Antwerpen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 [Hasselt]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Middelares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Sint-Elisabeth [Zottegem]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Sint-Dimpna [Geel]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[Tongeren]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-Limburg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Overpelt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Sint-Trudo [Sint-Truiden]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39512"/>
              </p:ext>
            </p:extLst>
          </p:nvPr>
        </p:nvGraphicFramePr>
        <p:xfrm>
          <a:off x="1077616" y="313726"/>
          <a:ext cx="9000000" cy="5308459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6778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slokdarmkanker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Vlaanderen 2006-2014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Bonheiden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Nikolaas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[Sint-Niklaas]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7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Waregem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Knokke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-Heist]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Torhout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Sint-Augustinus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Veurne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Herentals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Portaels [Vilvoorde]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Turnhout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16461"/>
              </p:ext>
            </p:extLst>
          </p:nvPr>
        </p:nvGraphicFramePr>
        <p:xfrm>
          <a:off x="1077907" y="274150"/>
          <a:ext cx="8999999" cy="4501896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647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Oesofagectomie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Wallonië 2006-2014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Tournai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Vésale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Ste.-Elisabeth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[Namur]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Charleroi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louviere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Ambroise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[Mons]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72682"/>
              </p:ext>
            </p:extLst>
          </p:nvPr>
        </p:nvGraphicFramePr>
        <p:xfrm>
          <a:off x="1080069" y="310998"/>
          <a:ext cx="9000001" cy="5293267"/>
        </p:xfrm>
        <a:graphic>
          <a:graphicData uri="http://schemas.openxmlformats.org/drawingml/2006/table">
            <a:tbl>
              <a:tblPr/>
              <a:tblGrid>
                <a:gridCol w="2530783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9434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slokdarmkanker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Wallonië 2006-2014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Jolimont - Lobbes [Haine-Saint-Paul]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EpiCURA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(CH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l'Ardenne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Libramont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Rocourt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Auvelais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Reine Fabiola [Montignies-Sur-Sambre] (cf. Fusies ziekenhuizen - Fusions hôpitaux)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68660"/>
              </p:ext>
            </p:extLst>
          </p:nvPr>
        </p:nvGraphicFramePr>
        <p:xfrm>
          <a:off x="1077616" y="270750"/>
          <a:ext cx="9000000" cy="4798971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slokdarmkanker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Brussel 2006-2014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 Ziekenhuis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 Sint-Jan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slokdarmkanker: </a:t>
            </a:r>
            <a:r>
              <a:rPr lang="nl-BE" sz="3600" dirty="0" smtClean="0"/>
              <a:t>conclusie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Persbericht</a:t>
            </a:r>
            <a:r>
              <a:rPr lang="en-US" dirty="0" smtClean="0"/>
              <a:t>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 ingrepen per jaar voor België:</a:t>
            </a:r>
          </a:p>
          <a:p>
            <a:pPr marL="285750" indent="-285750"/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ziekenhuizen met minstens 1 ingreep per jaar periode 2006 -2014:</a:t>
            </a:r>
          </a:p>
          <a:p>
            <a:endParaRPr lang="nl-BE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45941"/>
              </p:ext>
            </p:extLst>
          </p:nvPr>
        </p:nvGraphicFramePr>
        <p:xfrm>
          <a:off x="2264971" y="4130520"/>
          <a:ext cx="6379425" cy="523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82299"/>
              </p:ext>
            </p:extLst>
          </p:nvPr>
        </p:nvGraphicFramePr>
        <p:xfrm>
          <a:off x="2118222" y="5213286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Hosp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Vlaanderen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Wallonië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Brussel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België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0099165" y="5468406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099165" y="5679965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099165" y="5848392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099165" y="6037049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 13"/>
          <p:cNvGraphicFramePr>
            <a:graphicFrameLocks noGrp="1"/>
          </p:cNvGraphicFramePr>
          <p:nvPr/>
        </p:nvGraphicFramePr>
        <p:xfrm>
          <a:off x="1720645" y="2074607"/>
          <a:ext cx="8996517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9"/>
                <a:gridCol w="1543665"/>
                <a:gridCol w="1661651"/>
                <a:gridCol w="1524002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Voldoen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baseline="0" dirty="0" smtClean="0"/>
                        <a:t> 10 </a:t>
                      </a:r>
                      <a:r>
                        <a:rPr lang="en-US" sz="1400" b="1" baseline="0" dirty="0" err="1" smtClean="0"/>
                        <a:t>ingrepen</a:t>
                      </a:r>
                      <a:r>
                        <a:rPr lang="en-US" sz="1400" b="1" baseline="0" dirty="0" smtClean="0"/>
                        <a:t> in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Voldoen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niet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dirty="0" smtClean="0"/>
                        <a:t> 10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in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Hebben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sommige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jaren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geen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ingrepen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maar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andere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jaren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wel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tijdens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periode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2006-2014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 smtClean="0"/>
              <a:t>Chirurgie gebruikt bij pancreaskanker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6" y="2285953"/>
            <a:ext cx="366712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77" y="2285953"/>
            <a:ext cx="3724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Chirurgie gebruikt bij </a:t>
            </a:r>
            <a:r>
              <a:rPr lang="nl-BE" dirty="0" smtClean="0"/>
              <a:t>longkanker</a:t>
            </a:r>
          </a:p>
          <a:p>
            <a:r>
              <a:rPr lang="nl-BE" dirty="0"/>
              <a:t>Chirurgie gebruikt bij slokdarmkanker</a:t>
            </a:r>
          </a:p>
          <a:p>
            <a:r>
              <a:rPr lang="nl-BE" dirty="0" smtClean="0"/>
              <a:t>Chirurgie </a:t>
            </a:r>
            <a:r>
              <a:rPr lang="nl-BE" dirty="0"/>
              <a:t>gebruikt bij </a:t>
            </a:r>
            <a:r>
              <a:rPr lang="nl-BE" dirty="0" smtClean="0"/>
              <a:t>pancreaskanker</a:t>
            </a:r>
          </a:p>
          <a:p>
            <a:r>
              <a:rPr lang="nl-BE" dirty="0"/>
              <a:t>Chirurgie gebruikt bij ingewikkelde pancreaskanker (Whipple</a:t>
            </a:r>
            <a:r>
              <a:rPr lang="nl-BE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pancreaskanker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04784"/>
              </p:ext>
            </p:extLst>
          </p:nvPr>
        </p:nvGraphicFramePr>
        <p:xfrm>
          <a:off x="1243929" y="1848226"/>
          <a:ext cx="10260000" cy="3863340"/>
        </p:xfrm>
        <a:graphic>
          <a:graphicData uri="http://schemas.openxmlformats.org/drawingml/2006/table">
            <a:tbl>
              <a:tblPr/>
              <a:tblGrid>
                <a:gridCol w="1256203"/>
                <a:gridCol w="752354"/>
                <a:gridCol w="8251443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nomenclatuur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amb/hosp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omschrijving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gastrectomie met hemipancreatectomie links en segmentaire colectomie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gastrectomie met hemipancreatectomie links en segmentaire colectomie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214430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gastrectomie of degastrogastrectomie met hemipancreatectomie links of segmentaire colectomie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gastrectomie of degastrogastrectomie met hemipancreatectomie links of segmentaire colectomie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Duodeno-pancreatectomie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Duodeno-pancreatectomie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Hemipancreatectomie links met jejunale anastomose van het snedevlak van de pancreas, of nagenoeg totale pancreatectomie (95 pct)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Hemipancreatectomie links met jejunale anastomose van het snedevlak van de pancreas, of nagenoeg totale pancreatectomie (95 pct)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Hemipancreatectomie links of enucleatie van een pancreastumor of wegnemen van een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pancreassequester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Hemipancreatectomie links of enucleatie van een pancreastumor of wegnemen van een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pancreassequester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894566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nationaal </a:t>
            </a:r>
            <a:r>
              <a:rPr lang="nl-BE" b="1" dirty="0" smtClean="0"/>
              <a:t>841</a:t>
            </a:r>
            <a:r>
              <a:rPr lang="nl-BE" dirty="0" smtClean="0"/>
              <a:t> patiënten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71"/>
              </p:ext>
            </p:extLst>
          </p:nvPr>
        </p:nvGraphicFramePr>
        <p:xfrm>
          <a:off x="1077616" y="328817"/>
          <a:ext cx="8999999" cy="564042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5388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pancreaskanker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 [Hasselt]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Oost - Limburg [Genk]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Brugge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-Oostende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Brugge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Ziekenhuis [Bonheiden]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Brasschaat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Wilrijk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[Aalst]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Hart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[Lier]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-Limburg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Overpelt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Roeselare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Middelares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Palfijn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Diest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Nikolaas [Sint-Niklaas]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51368"/>
              </p:ext>
            </p:extLst>
          </p:nvPr>
        </p:nvGraphicFramePr>
        <p:xfrm>
          <a:off x="1077616" y="315694"/>
          <a:ext cx="9000000" cy="5476099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6778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pancreaskanker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Lokeren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-Blasius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Dendermonde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Tongeren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Portaels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Vilvoorde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Sint-Trudo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Sint-Dimpna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Geel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Malle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7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Waregem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Zottegem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09341"/>
              </p:ext>
            </p:extLst>
          </p:nvPr>
        </p:nvGraphicFramePr>
        <p:xfrm>
          <a:off x="1077616" y="283582"/>
          <a:ext cx="9000000" cy="4641128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2325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Pancreatectomie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Jolimont - Lobbes [Haine-Saint-Paul]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Charleroi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louviere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Peltzer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Tourelle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Peltzer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[Verviers]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EpiCURA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Hospitalier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(Cliniques du Sud-Luxembourg) [Arlon]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Ste.-Elisabeth [Namur]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05039"/>
              </p:ext>
            </p:extLst>
          </p:nvPr>
        </p:nvGraphicFramePr>
        <p:xfrm>
          <a:off x="1077616" y="306979"/>
          <a:ext cx="8999999" cy="5134866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0526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pancreaskanker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Rocourt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[Auvelais]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Fabiola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Montignies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-Sur-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Sambre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74574"/>
              </p:ext>
            </p:extLst>
          </p:nvPr>
        </p:nvGraphicFramePr>
        <p:xfrm>
          <a:off x="1077614" y="270095"/>
          <a:ext cx="9000000" cy="4798971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pancreaskanker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Brussel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[Bruxelles] (cf. Fusies ziekenhuizen - Fusions hôpitaux)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 Sint-Jan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pancreaskanker</a:t>
            </a:r>
            <a:r>
              <a:rPr lang="en-US" sz="3600" dirty="0"/>
              <a:t> </a:t>
            </a:r>
            <a:r>
              <a:rPr lang="nl-BE" sz="3600" dirty="0"/>
              <a:t>: </a:t>
            </a:r>
            <a:r>
              <a:rPr lang="nl-BE" sz="3600" dirty="0" smtClean="0"/>
              <a:t>conclusie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endParaRPr lang="nl-BE" dirty="0" smtClean="0"/>
          </a:p>
          <a:p>
            <a:pPr marL="742950" lvl="1" indent="-285750"/>
            <a:endParaRPr lang="nl-BE" dirty="0" smtClean="0"/>
          </a:p>
          <a:p>
            <a:pPr marL="742950" lvl="1" indent="-285750"/>
            <a:endParaRPr lang="nl-BE" dirty="0" smtClean="0"/>
          </a:p>
          <a:p>
            <a:pPr marL="742950" lvl="1" indent="-285750"/>
            <a:endParaRPr lang="nl-BE" dirty="0" smtClean="0"/>
          </a:p>
          <a:p>
            <a:pPr marL="742950" lvl="1" indent="-285750"/>
            <a:endParaRPr lang="nl-BE" dirty="0" smtClean="0"/>
          </a:p>
          <a:p>
            <a:pPr marL="742950" lvl="1" indent="-285750"/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Aantal  ingrepen per </a:t>
            </a:r>
            <a:r>
              <a:rPr lang="nl-BE" dirty="0" smtClean="0"/>
              <a:t>jaar in België:</a:t>
            </a:r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ziekenhuizen </a:t>
            </a:r>
            <a:r>
              <a:rPr lang="nl-BE" dirty="0"/>
              <a:t>met minstens 1 ingreep per </a:t>
            </a:r>
            <a:r>
              <a:rPr lang="nl-BE" dirty="0" smtClean="0"/>
              <a:t>jaar periode 2006-2014:</a:t>
            </a: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98583"/>
              </p:ext>
            </p:extLst>
          </p:nvPr>
        </p:nvGraphicFramePr>
        <p:xfrm>
          <a:off x="2281579" y="5176485"/>
          <a:ext cx="8127999" cy="929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N</a:t>
                      </a:r>
                      <a:r>
                        <a:rPr lang="nl-BE" sz="800" baseline="0" dirty="0" smtClean="0"/>
                        <a:t> Hosp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2006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2007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2008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2009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 smtClean="0">
                          <a:effectLst/>
                        </a:rPr>
                        <a:t>Vlaanderen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 smtClean="0">
                          <a:effectLst/>
                        </a:rPr>
                        <a:t>Wallonië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 smtClean="0">
                          <a:effectLst/>
                        </a:rPr>
                        <a:t>Brussel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 smtClean="0">
                          <a:effectLst/>
                        </a:rPr>
                        <a:t>België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47902"/>
              </p:ext>
            </p:extLst>
          </p:nvPr>
        </p:nvGraphicFramePr>
        <p:xfrm>
          <a:off x="2475529" y="4162058"/>
          <a:ext cx="6379425" cy="523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841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0158159" y="5463581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10158159" y="5647476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10158159" y="5809511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0158158" y="6010121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1789471" y="2133601"/>
          <a:ext cx="8996517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9"/>
                <a:gridCol w="1543665"/>
                <a:gridCol w="1661651"/>
                <a:gridCol w="1524002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Voldoen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baseline="0" dirty="0" smtClean="0"/>
                        <a:t> 10 </a:t>
                      </a:r>
                      <a:r>
                        <a:rPr lang="en-US" sz="1400" b="1" baseline="0" dirty="0" err="1" smtClean="0"/>
                        <a:t>ingrepen</a:t>
                      </a:r>
                      <a:r>
                        <a:rPr lang="en-US" sz="1400" b="1" baseline="0" dirty="0" smtClean="0"/>
                        <a:t> in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Voldoen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niet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dirty="0" smtClean="0"/>
                        <a:t> 10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in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Hebben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sommige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geen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maar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andere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wel </a:t>
                      </a:r>
                      <a:r>
                        <a:rPr lang="en-US" sz="1400" b="1" dirty="0" err="1" smtClean="0"/>
                        <a:t>tijdens</a:t>
                      </a:r>
                      <a:r>
                        <a:rPr lang="en-US" sz="1400" b="1" dirty="0" smtClean="0"/>
                        <a:t> de </a:t>
                      </a:r>
                      <a:r>
                        <a:rPr lang="en-US" sz="1400" b="1" dirty="0" err="1" smtClean="0"/>
                        <a:t>periode</a:t>
                      </a:r>
                      <a:r>
                        <a:rPr lang="en-US" sz="1400" b="1" baseline="0" dirty="0" smtClean="0"/>
                        <a:t> 2006-2014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</a:t>
            </a:r>
            <a:r>
              <a:rPr lang="nl-BE" sz="3600" dirty="0" smtClean="0"/>
              <a:t>ingewikkelde pancreaskanker (Whipple)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81" y="2014492"/>
            <a:ext cx="2880000" cy="288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81" y="2014492"/>
            <a:ext cx="44351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ingewikkelde pancreaskanker (Whipple)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51076"/>
              </p:ext>
            </p:extLst>
          </p:nvPr>
        </p:nvGraphicFramePr>
        <p:xfrm>
          <a:off x="1243929" y="2007779"/>
          <a:ext cx="10260000" cy="571500"/>
        </p:xfrm>
        <a:graphic>
          <a:graphicData uri="http://schemas.openxmlformats.org/drawingml/2006/table">
            <a:tbl>
              <a:tblPr/>
              <a:tblGrid>
                <a:gridCol w="1684853"/>
                <a:gridCol w="1357941"/>
                <a:gridCol w="721720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nomenclatuur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amb/hosp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omschrijving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Duodeno-pancreatectomie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Duodeno-pancreatectomie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692860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nationaal </a:t>
            </a:r>
            <a:r>
              <a:rPr lang="nl-BE" b="1" dirty="0" smtClean="0"/>
              <a:t>531</a:t>
            </a:r>
            <a:r>
              <a:rPr lang="nl-BE" dirty="0" smtClean="0"/>
              <a:t> patiënten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80511"/>
              </p:ext>
            </p:extLst>
          </p:nvPr>
        </p:nvGraphicFramePr>
        <p:xfrm>
          <a:off x="1077616" y="325614"/>
          <a:ext cx="8999999" cy="625542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3389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ingewikkelde pancreaskanker (Whipple)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[Hasselt]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Limburg [Genk]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Groeninge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[Kortrijk]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Yperman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[Ieper]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 Noord-Limburg [Overpelt]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Ziekenhuis [Bonheiden]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Middelares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 smtClean="0"/>
              <a:t>Chirurgie gebruikt bij longkanker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79" y="1930963"/>
            <a:ext cx="3790950" cy="374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28" y="1930042"/>
            <a:ext cx="37728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58872"/>
              </p:ext>
            </p:extLst>
          </p:nvPr>
        </p:nvGraphicFramePr>
        <p:xfrm>
          <a:off x="1077616" y="328486"/>
          <a:ext cx="9000002" cy="5588579"/>
        </p:xfrm>
        <a:graphic>
          <a:graphicData uri="http://schemas.openxmlformats.org/drawingml/2006/table">
            <a:tbl>
              <a:tblPr/>
              <a:tblGrid>
                <a:gridCol w="2530784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147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ingewikkelde pancreaskanker (Whipple)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Glorieux [Ronse]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[Tongeren]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Sint-Trudo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Sint-Dimpna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Geel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Nikolaas [Sint-Niklaas]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58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Waregem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Heilige Familie [Reet]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Sint-Elisabeth [Zottegem]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Portaels [Vilvoorde]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18729"/>
              </p:ext>
            </p:extLst>
          </p:nvPr>
        </p:nvGraphicFramePr>
        <p:xfrm>
          <a:off x="1077616" y="326665"/>
          <a:ext cx="9000000" cy="480634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ingewikkelde pancreaskanker (Whipple)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Cliniques Saint-Joseph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Jolimont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Lobbes [Haine-Saint-Paul]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Hôpital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Mont-Godinne - Dinant - Mont-Godinne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[Bouge]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Ste.-Elisabeth [Namur]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louviere]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38290"/>
              </p:ext>
            </p:extLst>
          </p:nvPr>
        </p:nvGraphicFramePr>
        <p:xfrm>
          <a:off x="1077616" y="326786"/>
          <a:ext cx="8999999" cy="5559448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8369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ingewikkelde pancreaskanker (Whipple)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[Rocourt]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[Auvelais]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Reine Fabiola [Montignies-Sur-Sambre]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15569"/>
              </p:ext>
            </p:extLst>
          </p:nvPr>
        </p:nvGraphicFramePr>
        <p:xfrm>
          <a:off x="1077616" y="325454"/>
          <a:ext cx="9000000" cy="502158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ingewikkelde pancreaskanker (Whipple)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Brussel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[Bruxelles] (cf. Fusies ziekenhuizen - Fusions hôpitaux)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Sint-Jan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 Saint-Jean [Brussel-Bruxelles]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NL" sz="3600" dirty="0"/>
              <a:t>Chirurgie gebruikt bij ingewikkelde pancreaskanker (Whipple</a:t>
            </a:r>
            <a:r>
              <a:rPr lang="nl-NL" sz="3600" dirty="0" smtClean="0"/>
              <a:t>)</a:t>
            </a:r>
            <a:r>
              <a:rPr lang="nl-BE" sz="3600" dirty="0" smtClean="0"/>
              <a:t>: conclusie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 </a:t>
            </a:r>
            <a:r>
              <a:rPr lang="nl-BE" dirty="0"/>
              <a:t>ingrepen per </a:t>
            </a:r>
            <a:r>
              <a:rPr lang="nl-BE" dirty="0" smtClean="0"/>
              <a:t>jaar in België:</a:t>
            </a:r>
          </a:p>
          <a:p>
            <a:pPr marL="285750" indent="-285750"/>
            <a:endParaRPr lang="nl-BE" dirty="0"/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Aantal ziekenhuizen </a:t>
            </a:r>
            <a:r>
              <a:rPr lang="nl-BE" dirty="0"/>
              <a:t>met minstens 1 ingreep per </a:t>
            </a:r>
            <a:r>
              <a:rPr lang="nl-BE" dirty="0" smtClean="0"/>
              <a:t>jaar periode 2006-2014: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2006: 63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2010: 74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2014: 68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07406"/>
              </p:ext>
            </p:extLst>
          </p:nvPr>
        </p:nvGraphicFramePr>
        <p:xfrm>
          <a:off x="3298093" y="5196775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Hosp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Vlaanderen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Wallonië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 dirty="0" smtClean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Brussel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 smtClean="0">
                          <a:effectLst/>
                        </a:rPr>
                        <a:t>België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 dirty="0" smtClean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28676"/>
              </p:ext>
            </p:extLst>
          </p:nvPr>
        </p:nvGraphicFramePr>
        <p:xfrm>
          <a:off x="2092072" y="4122728"/>
          <a:ext cx="6379425" cy="523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363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407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473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450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438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513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 rot="10800000">
            <a:off x="11251691" y="5642418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11256606" y="5814482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1271355" y="5986546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 13"/>
          <p:cNvGraphicFramePr>
            <a:graphicFrameLocks noGrp="1"/>
          </p:cNvGraphicFramePr>
          <p:nvPr/>
        </p:nvGraphicFramePr>
        <p:xfrm>
          <a:off x="1828800" y="1986117"/>
          <a:ext cx="8996517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9"/>
                <a:gridCol w="1543665"/>
                <a:gridCol w="1661651"/>
                <a:gridCol w="1524002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Voldoen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baseline="0" dirty="0" smtClean="0"/>
                        <a:t> 10 </a:t>
                      </a:r>
                      <a:r>
                        <a:rPr lang="en-US" sz="1400" b="1" baseline="0" dirty="0" err="1" smtClean="0"/>
                        <a:t>ingrepen</a:t>
                      </a:r>
                      <a:r>
                        <a:rPr lang="en-US" sz="1400" b="1" baseline="0" dirty="0" smtClean="0"/>
                        <a:t> in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Voldoen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niet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/>
                        <a:t>aan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minimaal</a:t>
                      </a:r>
                      <a:r>
                        <a:rPr lang="en-US" sz="1400" b="1" dirty="0" smtClean="0"/>
                        <a:t> 10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in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Hebben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sommige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geen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ingrepen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maar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andere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jaren</a:t>
                      </a:r>
                      <a:r>
                        <a:rPr lang="en-US" sz="1400" b="1" dirty="0" smtClean="0"/>
                        <a:t> wel </a:t>
                      </a:r>
                      <a:r>
                        <a:rPr lang="en-US" sz="1400" b="1" dirty="0" err="1" smtClean="0"/>
                        <a:t>tijdens</a:t>
                      </a:r>
                      <a:r>
                        <a:rPr lang="en-US" sz="1400" b="1" baseline="0" dirty="0" smtClean="0"/>
                        <a:t> de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periode</a:t>
                      </a:r>
                      <a:r>
                        <a:rPr lang="en-US" sz="1400" b="1" baseline="0" dirty="0" smtClean="0"/>
                        <a:t> 2006-2014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nl-BE" sz="3600" dirty="0"/>
              <a:t>Chirurgie gebruikt bij longkanker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33740"/>
              </p:ext>
            </p:extLst>
          </p:nvPr>
        </p:nvGraphicFramePr>
        <p:xfrm>
          <a:off x="1195157" y="1960982"/>
          <a:ext cx="10260000" cy="2667000"/>
        </p:xfrm>
        <a:graphic>
          <a:graphicData uri="http://schemas.openxmlformats.org/drawingml/2006/table">
            <a:tbl>
              <a:tblPr/>
              <a:tblGrid>
                <a:gridCol w="1684853"/>
                <a:gridCol w="1357941"/>
                <a:gridCol w="721720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nomenclatuur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amb/hosp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omschrijving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Uitgebreide totale of gedeeltelijke longexerese met klierevidement voor oncologische aandoening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Uitgebreide totale of gedeeltelijke longexerese met klierevidement voor oncologische aandoening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Uitgebreide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pneumonectomie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monoblok-exeresis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van de mediastinale lymfknopen en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intrapericardiaal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onderbinden van de longvaten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Uitgebreide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pneumonectomie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monoblok-exeresis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van de mediastinale lymfknopen en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intrapericardiaal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onderbinden van de longvaten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gedeeltelijke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longexeresis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gedeeltelijke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longexeresis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Resectie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anastomose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broncho-bronchiaal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tracheo-bronchiaal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van een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stambronchus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van de trachea via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thoracotomie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Resectie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met anastomose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broncho-bronchiaal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tracheo-bronchiaal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van een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stambronchus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of van de trachea via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thoracotomie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692860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nationaal </a:t>
            </a:r>
            <a:r>
              <a:rPr lang="nl-BE" b="1" dirty="0" smtClean="0"/>
              <a:t>2787</a:t>
            </a:r>
            <a:r>
              <a:rPr lang="nl-BE" dirty="0" smtClean="0"/>
              <a:t> patiënten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88171"/>
              </p:ext>
            </p:extLst>
          </p:nvPr>
        </p:nvGraphicFramePr>
        <p:xfrm>
          <a:off x="1077616" y="324393"/>
          <a:ext cx="8999999" cy="581346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3389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longkanker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Limburg [Genk]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[Hasselt]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 Antwerpen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Nikolaas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[Sint-Niklaas]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Bonheiden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Middelares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Sint-Trudo [Sint-Truiden]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 Noord-Limburg [Overpelt]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Sint-Dimpna [Geel]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36139"/>
              </p:ext>
            </p:extLst>
          </p:nvPr>
        </p:nvGraphicFramePr>
        <p:xfrm>
          <a:off x="1077616" y="330312"/>
          <a:ext cx="9000002" cy="5481899"/>
        </p:xfrm>
        <a:graphic>
          <a:graphicData uri="http://schemas.openxmlformats.org/drawingml/2006/table">
            <a:tbl>
              <a:tblPr/>
              <a:tblGrid>
                <a:gridCol w="2530784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147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longkanker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Vlaanderen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Tongeren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Sint-Elisabeth [Zottegem]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Portaels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Vilvoorde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58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Waregem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 [Heusden]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Diest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56704"/>
              </p:ext>
            </p:extLst>
          </p:nvPr>
        </p:nvGraphicFramePr>
        <p:xfrm>
          <a:off x="1072431" y="327618"/>
          <a:ext cx="9000000" cy="411480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longkanker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Hôpital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Jolimont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Lobbes [Haine-Saint-Paul]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louviere]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[Bouge]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51398"/>
              </p:ext>
            </p:extLst>
          </p:nvPr>
        </p:nvGraphicFramePr>
        <p:xfrm>
          <a:off x="1077616" y="326606"/>
          <a:ext cx="8999999" cy="5613214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851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longkanker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Wallonië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Auvelais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Ste.-Elisabeth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[Namur]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(IFAC) [Marche-en-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Famenne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Ath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[Rocourt]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Fabiola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Montignies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-Sur-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Sambre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Persbericht     IMA-AIM       22/04/2016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39884"/>
              </p:ext>
            </p:extLst>
          </p:nvPr>
        </p:nvGraphicFramePr>
        <p:xfrm>
          <a:off x="1077616" y="268130"/>
          <a:ext cx="9000000" cy="4798971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Chirurgie gebruikt bij longkanker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patiënten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Brussel 2006-2014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CHU St-Pierre/UMC St-Pieter [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Kliniek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Sint-Jan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Institut Jules Bordet - Jules Bordet Instituut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3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d9a75767-73ad-484b-8b32-cf16e1a0836b"/>
</p:tagLst>
</file>

<file path=ppt/theme/theme1.xml><?xml version="1.0" encoding="utf-8"?>
<a:theme xmlns:a="http://schemas.openxmlformats.org/drawingml/2006/main" name="IMA thema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5335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 thema" id="{1ECA25F4-66A8-46D2-837D-66337A1DEFF0}" vid="{EA1E065F-F7FA-4439-8909-6882AD60E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 thema</Template>
  <TotalTime>991</TotalTime>
  <Words>7937</Words>
  <Application>Microsoft Office PowerPoint</Application>
  <PresentationFormat>Widescreen</PresentationFormat>
  <Paragraphs>5051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Wingdings</vt:lpstr>
      <vt:lpstr>IMA thema</vt:lpstr>
      <vt:lpstr>Volume complexe ingrepen</vt:lpstr>
      <vt:lpstr>Inhoud</vt:lpstr>
      <vt:lpstr>Chirurgie gebruikt bij longkanker</vt:lpstr>
      <vt:lpstr>Chirurgie gebruikt bij longkanker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gebruikt bij longkanker: conclusie</vt:lpstr>
      <vt:lpstr>Chirurgie gebruikt bij slokdarmkanker</vt:lpstr>
      <vt:lpstr>Chirurgie gebruikt bij slokdarmkanker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gebruikt bij slokdarmkanker: conclusie</vt:lpstr>
      <vt:lpstr>Chirurgie gebruikt bij pancreaskanker</vt:lpstr>
      <vt:lpstr>Chirurgie gebruikt bij pancreaskanker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gebruikt bij pancreaskanker : conclusie</vt:lpstr>
      <vt:lpstr>Chirurgie gebruikt bij ingewikkelde pancreaskanker (Whipple)</vt:lpstr>
      <vt:lpstr>Chirurgie gebruikt bij ingewikkelde pancreaskanker (Whipple)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gebruikt bij ingewikkelde pancreaskanker (Whipple): conclusie</vt:lpstr>
    </vt:vector>
  </TitlesOfParts>
  <Company>Intermut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Birgit Gielen</dc:creator>
  <cp:lastModifiedBy>Jerome Paque</cp:lastModifiedBy>
  <cp:revision>208</cp:revision>
  <dcterms:created xsi:type="dcterms:W3CDTF">2015-09-14T07:43:33Z</dcterms:created>
  <dcterms:modified xsi:type="dcterms:W3CDTF">2016-04-21T13:17:06Z</dcterms:modified>
</cp:coreProperties>
</file>